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61" r:id="rId6"/>
    <p:sldId id="262" r:id="rId7"/>
    <p:sldId id="259" r:id="rId8"/>
    <p:sldId id="260" r:id="rId9"/>
    <p:sldId id="263" r:id="rId10"/>
    <p:sldId id="267" r:id="rId11"/>
    <p:sldId id="264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Skill Enhancement Course (SEC)</a:t>
            </a:r>
            <a:br>
              <a:rPr lang="en-US" b="1" dirty="0" smtClean="0"/>
            </a:br>
            <a:r>
              <a:rPr lang="en-US" b="1" dirty="0" smtClean="0"/>
              <a:t>T1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4300" b="1" u="sng" dirty="0" smtClean="0"/>
              <a:t>Logic and Sets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Prepared by: </a:t>
            </a:r>
          </a:p>
          <a:p>
            <a:pPr marL="0" indent="0" algn="r">
              <a:buNone/>
            </a:pPr>
            <a:r>
              <a:rPr lang="en-US" dirty="0"/>
              <a:t>Dr. Rima </a:t>
            </a:r>
            <a:r>
              <a:rPr lang="en-US" dirty="0" smtClean="0"/>
              <a:t>Barik</a:t>
            </a:r>
          </a:p>
          <a:p>
            <a:pPr marL="0" indent="0" algn="r">
              <a:buNone/>
            </a:pPr>
            <a:r>
              <a:rPr lang="en-US"/>
              <a:t>On </a:t>
            </a:r>
            <a:r>
              <a:rPr lang="en-US" smtClean="0"/>
              <a:t>02/09/2023</a:t>
            </a:r>
            <a:endParaRPr lang="en-US"/>
          </a:p>
          <a:p>
            <a:pPr marL="0" indent="0" algn="r">
              <a:buNone/>
            </a:pPr>
            <a:r>
              <a:rPr lang="en-US" dirty="0" smtClean="0"/>
              <a:t>Department </a:t>
            </a:r>
            <a:r>
              <a:rPr lang="en-US" dirty="0"/>
              <a:t>of Mathematics</a:t>
            </a:r>
          </a:p>
          <a:p>
            <a:pPr marL="0" indent="0" algn="r">
              <a:buNone/>
            </a:pPr>
            <a:r>
              <a:rPr lang="en-US" dirty="0"/>
              <a:t>Khatra Adibasi Mahavidyalaya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6289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Venn Diagrams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Subset of a Set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Here, set B is a subset of set A.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The set A is subset of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universal set 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2733675"/>
            <a:ext cx="15716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53381"/>
            <a:ext cx="21336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9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Venn Diagrams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Union of two sets 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A and B are two sets, </a:t>
                </a:r>
                <a:r>
                  <a:rPr lang="en-US" dirty="0"/>
                  <a:t>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∪ </m:t>
                    </m:r>
                  </m:oMath>
                </a14:m>
                <a:r>
                  <a:rPr lang="en-IN" dirty="0" smtClean="0"/>
                  <a:t>B is the red region.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2595563"/>
            <a:ext cx="23812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8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Venn Diagrams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Intersection of </a:t>
                </a:r>
                <a:r>
                  <a:rPr lang="en-US" dirty="0"/>
                  <a:t>two sets </a:t>
                </a:r>
                <a:r>
                  <a:rPr lang="en-US" dirty="0" smtClean="0"/>
                  <a:t>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IN" dirty="0" smtClean="0"/>
                  <a:t>B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Intersection </a:t>
                </a:r>
                <a:r>
                  <a:rPr lang="en-US" dirty="0"/>
                  <a:t>of two sets </a:t>
                </a:r>
                <a:r>
                  <a:rPr lang="en-US" dirty="0" smtClean="0"/>
                  <a:t>A and B is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∩ </m:t>
                    </m:r>
                  </m:oMath>
                </a14:m>
                <a:r>
                  <a:rPr lang="en-IN" dirty="0" smtClean="0"/>
                  <a:t>B and is shown as the yellow region.</a:t>
                </a:r>
              </a:p>
              <a:p>
                <a:pPr marL="0" indent="0">
                  <a:buNone/>
                </a:pPr>
                <a:r>
                  <a:rPr lang="en-US" dirty="0" smtClean="0"/>
                  <a:t>If two sets have no element in common, they are called disjoint sets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852" t="-143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209801"/>
            <a:ext cx="2800350" cy="167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2133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Venn Diagrams</a:t>
            </a:r>
            <a:br>
              <a:rPr lang="en-US" dirty="0"/>
            </a:br>
            <a:r>
              <a:rPr lang="en-US" dirty="0"/>
              <a:t>                                                      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of two sets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A-B is denoted by the blue region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552700"/>
            <a:ext cx="26193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Venn Diagrams</a:t>
            </a:r>
            <a:br>
              <a:rPr lang="en-US" dirty="0"/>
            </a:br>
            <a:r>
              <a:rPr lang="en-US" dirty="0"/>
              <a:t>                                                      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Symmetric Difference of two sets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It includes the entire region except the common one.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2614613"/>
            <a:ext cx="24003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2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Identities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Commutative Law: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, 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en-IN" dirty="0" smtClean="0"/>
              </a:p>
              <a:p>
                <a:r>
                  <a:rPr lang="en-US" dirty="0" smtClean="0"/>
                  <a:t>Associative Law 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              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∩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IN" dirty="0" smtClean="0"/>
              </a:p>
              <a:p>
                <a:r>
                  <a:rPr lang="en-US" dirty="0" smtClean="0"/>
                  <a:t>Distributive Law: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               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en-US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</m:t>
                      </m:r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∩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∪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14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</a:t>
            </a:r>
            <a:r>
              <a:rPr lang="en-US" dirty="0" smtClean="0"/>
              <a:t>Identities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Idempotent Law: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       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en-IN" dirty="0" smtClean="0"/>
              </a:p>
              <a:p>
                <a:r>
                  <a:rPr lang="en-US" dirty="0" smtClean="0"/>
                  <a:t>Identity Law: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∪∅=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         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∩∅=∅</m:t>
                    </m:r>
                  </m:oMath>
                </a14:m>
                <a:endParaRPr lang="en-IN" dirty="0" smtClean="0"/>
              </a:p>
              <a:p>
                <a:r>
                  <a:rPr lang="en-US" dirty="0" smtClean="0"/>
                  <a:t>De Morgan’s Law: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,   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′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8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Topics to be discussed: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Set Theory: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Introduction to 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Types of 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Set Operations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117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 set is a well defined collection of distinct objects of our imagination or thought.</a:t>
            </a:r>
          </a:p>
          <a:p>
            <a:endParaRPr lang="en-US" dirty="0"/>
          </a:p>
          <a:p>
            <a:r>
              <a:rPr lang="en-US" dirty="0" smtClean="0"/>
              <a:t>Example1: A = {</a:t>
            </a:r>
            <a:r>
              <a:rPr lang="en-US" dirty="0" err="1" smtClean="0"/>
              <a:t>a,b,c,d,e,f</a:t>
            </a:r>
            <a:r>
              <a:rPr lang="en-US" dirty="0" smtClean="0"/>
              <a:t>}</a:t>
            </a:r>
          </a:p>
          <a:p>
            <a:r>
              <a:rPr lang="en-US" dirty="0" smtClean="0"/>
              <a:t>Example2: B = { </a:t>
            </a:r>
            <a:r>
              <a:rPr lang="en-US" dirty="0" err="1" smtClean="0"/>
              <a:t>a,b</a:t>
            </a:r>
            <a:r>
              <a:rPr lang="en-US" dirty="0" smtClean="0"/>
              <a:t>, 1,2,3, </a:t>
            </a:r>
            <a:r>
              <a:rPr lang="en-US" dirty="0" err="1" smtClean="0"/>
              <a:t>n,m</a:t>
            </a:r>
            <a:r>
              <a:rPr lang="en-US" dirty="0" smtClean="0"/>
              <a:t>}</a:t>
            </a:r>
          </a:p>
          <a:p>
            <a:r>
              <a:rPr lang="en-US" dirty="0" smtClean="0"/>
              <a:t>Example3: C = the set of all positive integers</a:t>
            </a:r>
          </a:p>
          <a:p>
            <a:r>
              <a:rPr lang="en-US" dirty="0" smtClean="0"/>
              <a:t>Example4: D = { } = a set having no element</a:t>
            </a: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3394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&amp; Infinite Sets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Finite set : A set is called finite if it contains a finite number of elements in it.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Example1</a:t>
                </a:r>
                <a:r>
                  <a:rPr lang="en-US" dirty="0"/>
                  <a:t>: A = {</a:t>
                </a:r>
                <a:r>
                  <a:rPr lang="en-US" dirty="0" err="1"/>
                  <a:t>a,b,c,d,e,f</a:t>
                </a:r>
                <a:r>
                  <a:rPr lang="en-US" dirty="0"/>
                  <a:t>}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Example2</a:t>
                </a:r>
                <a:r>
                  <a:rPr lang="en-US" dirty="0"/>
                  <a:t>: B = { </a:t>
                </a:r>
                <a:r>
                  <a:rPr lang="en-US" dirty="0" err="1"/>
                  <a:t>a,b</a:t>
                </a:r>
                <a:r>
                  <a:rPr lang="en-US" dirty="0"/>
                  <a:t>, 1,2,3, </a:t>
                </a:r>
                <a:r>
                  <a:rPr lang="en-US" dirty="0" err="1"/>
                  <a:t>n,m</a:t>
                </a:r>
                <a:r>
                  <a:rPr lang="en-US" dirty="0" smtClean="0"/>
                  <a:t>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/>
                  <a:t> </a:t>
                </a:r>
                <a:r>
                  <a:rPr lang="en-US" dirty="0" smtClean="0"/>
                  <a:t> Example3: the set having no element in it = Null Set / Empty Set /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Infinite set : </a:t>
                </a:r>
                <a:r>
                  <a:rPr lang="en-US" dirty="0"/>
                  <a:t>A set is called </a:t>
                </a:r>
                <a:r>
                  <a:rPr lang="en-US" dirty="0" smtClean="0"/>
                  <a:t>infinite </a:t>
                </a:r>
                <a:r>
                  <a:rPr lang="en-US" dirty="0"/>
                  <a:t>if it contains </a:t>
                </a:r>
                <a:r>
                  <a:rPr lang="en-US" dirty="0" smtClean="0"/>
                  <a:t> infinite </a:t>
                </a:r>
                <a:r>
                  <a:rPr lang="en-US" dirty="0"/>
                  <a:t>number of elements in it.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Example1: A = { 1,2,3,4,……}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Example2: B = the set of all stars in the sky</a:t>
                </a:r>
                <a:endParaRPr lang="en-US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426" r="-7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5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Let A and B be two sets, such that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IN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then A is said to be a subset of B.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={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IN" dirty="0" smtClean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</m:oMath>
                </a14:m>
                <a:r>
                  <a:rPr lang="en-IN" dirty="0" smtClean="0"/>
                  <a:t> are subsets of A.</a:t>
                </a:r>
              </a:p>
              <a:p>
                <a:pPr marL="0" indent="0">
                  <a:buNone/>
                </a:pPr>
                <a:endParaRPr lang="en-IN" dirty="0" smtClean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Null Set is subset of every set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Every set is subset of itself.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All the sets are subsets of  universal set.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3504" b="-33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90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Subset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contd</a:t>
            </a:r>
            <a:r>
              <a:rPr lang="en-US" dirty="0"/>
              <a:t>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= {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dirty="0" smtClean="0"/>
                  <a:t> { }, {a}, {b}, {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} are the all possible subsets of A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Power Set : The Set of all possible subsets of a given set is called the power set of the set.</a:t>
                </a:r>
              </a:p>
              <a:p>
                <a:r>
                  <a:rPr lang="en-US" dirty="0" smtClean="0"/>
                  <a:t>If a set contains n elements, then its power set contains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IN" dirty="0" smtClean="0"/>
                  <a:t> elements.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7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87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Set operations 	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Union : Union of two sets gives a set which contains each and every element present in either of the set.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dirty="0" smtClean="0"/>
                  <a:t>B = { x : x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dirty="0" smtClean="0"/>
                  <a:t>A or x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dirty="0" smtClean="0"/>
                  <a:t>B }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Intersection : Intersection of </a:t>
                </a:r>
                <a:r>
                  <a:rPr lang="en-US" dirty="0"/>
                  <a:t>two sets gives a set which contains </a:t>
                </a:r>
                <a:r>
                  <a:rPr lang="en-US" dirty="0" smtClean="0"/>
                  <a:t>every </a:t>
                </a:r>
                <a:r>
                  <a:rPr lang="en-US" dirty="0"/>
                  <a:t>element present in </a:t>
                </a:r>
                <a:r>
                  <a:rPr lang="en-US" dirty="0" smtClean="0"/>
                  <a:t>both the sets.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dirty="0"/>
                  <a:t>B = { x : x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dirty="0"/>
                  <a:t>A </a:t>
                </a:r>
                <a:r>
                  <a:rPr lang="en-IN" dirty="0" smtClean="0"/>
                  <a:t>and </a:t>
                </a:r>
                <a:r>
                  <a:rPr lang="en-IN" dirty="0"/>
                  <a:t>x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IN" dirty="0"/>
                  <a:t>B }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24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5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Set </a:t>
            </a:r>
            <a:r>
              <a:rPr lang="en-IN" dirty="0" smtClean="0"/>
              <a:t>operations</a:t>
            </a:r>
            <a:br>
              <a:rPr lang="en-IN" dirty="0" smtClean="0"/>
            </a:br>
            <a:r>
              <a:rPr lang="en-IN" dirty="0"/>
              <a:t> </a:t>
            </a:r>
            <a:r>
              <a:rPr lang="en-IN" dirty="0" smtClean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Difference / Subtraction : If A and B are two sets,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  <m:r>
                      <a:rPr lang="en-US" i="1" dirty="0" smtClean="0">
                        <a:latin typeface="Cambria Math"/>
                      </a:rPr>
                      <m:t>−</m:t>
                    </m:r>
                    <m:r>
                      <a:rPr lang="en-US" i="1" dirty="0" smtClean="0">
                        <a:latin typeface="Cambria Math"/>
                      </a:rPr>
                      <m:t>𝐵</m:t>
                    </m:r>
                    <m:r>
                      <a:rPr lang="en-US" i="1" dirty="0" smtClean="0">
                        <a:latin typeface="Cambria Math"/>
                      </a:rPr>
                      <m:t> = {</m:t>
                    </m:r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:  </m:t>
                    </m:r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&amp;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∉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r>
                  <a:rPr lang="en-IN" dirty="0" smtClean="0"/>
                  <a:t>.</a:t>
                </a:r>
              </a:p>
              <a:p>
                <a:endParaRPr lang="en-US" dirty="0"/>
              </a:p>
              <a:p>
                <a:r>
                  <a:rPr lang="en-US" dirty="0" smtClean="0"/>
                  <a:t>Complement : For a set A, complement of A is denoted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r>
                  <a:rPr lang="en-IN" dirty="0" smtClean="0"/>
                  <a:t> and is defined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IN" dirty="0" smtClean="0"/>
                  <a:t>, where U = universal set.</a:t>
                </a:r>
              </a:p>
              <a:p>
                <a:endParaRPr lang="en-US" dirty="0"/>
              </a:p>
              <a:p>
                <a:r>
                  <a:rPr lang="en-US" dirty="0" smtClean="0"/>
                  <a:t>Symmetric Difference </a:t>
                </a:r>
                <a:r>
                  <a:rPr lang="en-US" dirty="0"/>
                  <a:t>: If A and B are two sets, </a:t>
                </a:r>
                <a:r>
                  <a:rPr lang="en-US" dirty="0" smtClean="0"/>
                  <a:t>then symmetric difference of A and B is denoted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 ∆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dirty="0" smtClean="0"/>
                  <a:t>and is defined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 ∆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∪(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 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2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32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Set operations</a:t>
            </a:r>
            <a:br>
              <a:rPr lang="en-IN" dirty="0"/>
            </a:br>
            <a:r>
              <a:rPr lang="en-IN" dirty="0"/>
              <a:t>                                                      contd.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Cartesian Product : If A and B be two sets then cartesian product of A and B is denoted by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AXB and is defined by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𝐵</m:t>
                    </m:r>
                    <m:r>
                      <a:rPr lang="en-US" i="1" dirty="0" smtClean="0">
                        <a:latin typeface="Cambria Math"/>
                      </a:rPr>
                      <m:t> ={ 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: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&amp;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} </m:t>
                    </m:r>
                  </m:oMath>
                </a14:m>
                <a:r>
                  <a:rPr lang="en-IN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Example: If A = { </a:t>
                </a:r>
                <a:r>
                  <a:rPr lang="en-US" dirty="0" err="1" smtClean="0"/>
                  <a:t>a,b,c</a:t>
                </a:r>
                <a:r>
                  <a:rPr lang="en-US" dirty="0" smtClean="0"/>
                  <a:t>} and B = {1,2}, then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AXB = {(a,1),(a,2),(b,1),(b,2),(c,1),(c,2)}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/>
                  <a:t> </a:t>
                </a:r>
                <a:r>
                  <a:rPr lang="en-US" dirty="0" smtClean="0"/>
                  <a:t>The elements of A X B are called ordered pairs.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(a,1) and (1,a) are not same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695" b="-21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7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905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Skill Enhancement Course (SEC) T1</vt:lpstr>
      <vt:lpstr>Topics to be discussed:</vt:lpstr>
      <vt:lpstr>Sets</vt:lpstr>
      <vt:lpstr>Finite &amp; Infinite Sets</vt:lpstr>
      <vt:lpstr>Subset</vt:lpstr>
      <vt:lpstr>Subset                                                      contd.</vt:lpstr>
      <vt:lpstr>Set operations   </vt:lpstr>
      <vt:lpstr>Set operations                                                       contd.</vt:lpstr>
      <vt:lpstr>Set operations                                                       contd.</vt:lpstr>
      <vt:lpstr>Venn Diagrams</vt:lpstr>
      <vt:lpstr>Venn Diagrams                                                          contd.</vt:lpstr>
      <vt:lpstr>Venn Diagrams                                                       contd.</vt:lpstr>
      <vt:lpstr>Venn Diagrams                                                       contd.</vt:lpstr>
      <vt:lpstr>Venn Diagrams                                                       contd.</vt:lpstr>
      <vt:lpstr>Set Identities</vt:lpstr>
      <vt:lpstr>Set Identities                                                       contd.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Theory</dc:title>
  <dc:creator>AdminUser</dc:creator>
  <cp:lastModifiedBy>AdminUser</cp:lastModifiedBy>
  <cp:revision>20</cp:revision>
  <dcterms:created xsi:type="dcterms:W3CDTF">2006-08-16T00:00:00Z</dcterms:created>
  <dcterms:modified xsi:type="dcterms:W3CDTF">2024-02-22T02:36:25Z</dcterms:modified>
</cp:coreProperties>
</file>